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7" r:id="rId2"/>
    <p:sldId id="266" r:id="rId3"/>
    <p:sldId id="305" r:id="rId4"/>
    <p:sldId id="286" r:id="rId5"/>
    <p:sldId id="300" r:id="rId6"/>
    <p:sldId id="306" r:id="rId7"/>
    <p:sldId id="307" r:id="rId8"/>
    <p:sldId id="301" r:id="rId9"/>
    <p:sldId id="302" r:id="rId10"/>
    <p:sldId id="308" r:id="rId11"/>
    <p:sldId id="312" r:id="rId12"/>
    <p:sldId id="310" r:id="rId13"/>
    <p:sldId id="311" r:id="rId14"/>
    <p:sldId id="313" r:id="rId15"/>
    <p:sldId id="314" r:id="rId16"/>
    <p:sldId id="304" r:id="rId17"/>
    <p:sldId id="25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7" autoAdjust="0"/>
    <p:restoredTop sz="93810" autoAdjust="0"/>
  </p:normalViewPr>
  <p:slideViewPr>
    <p:cSldViewPr snapToGrid="0" showGuides="1">
      <p:cViewPr varScale="1">
        <p:scale>
          <a:sx n="86" d="100"/>
          <a:sy n="86" d="100"/>
        </p:scale>
        <p:origin x="422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4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AC74A-664E-43D3-859E-B35855730D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10C658-31F9-4A67-8267-E3463B262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D794A-17F4-48F7-A14F-39DCAE091952}" type="datetimeFigureOut">
              <a:rPr lang="en-US" smtClean="0"/>
              <a:t>11/17/2020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BBBF1-3A7A-4F4B-8592-578ABE65B7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2F046-B531-4374-9A89-AC21BCA06E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DFAA7-D3C3-4D01-9299-453E25D16D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27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C6A87-CC60-415C-BFEE-13D1CAD6861A}" type="datetimeFigureOut">
              <a:rPr lang="en-US" smtClean="0"/>
              <a:t>11/17/2020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51814-3B91-4036-94D2-3977634EE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25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810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anchor="ctr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79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357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anchor="ctr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5297714"/>
            <a:ext cx="3111954" cy="1560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15602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620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2E6F7-3BE5-4484-A73E-3EFDB7348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68071"/>
            <a:ext cx="10515600" cy="80554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AEFA0-9379-4E32-9D66-976465036916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FFB43B-30D9-4055-B912-4E3C85B03657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14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47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2233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83340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4458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87661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01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-1"/>
            <a:ext cx="11991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085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86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334424"/>
            <a:ext cx="4448175" cy="1520824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9563" y="3118775"/>
            <a:ext cx="2927311" cy="308199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5" y="3118776"/>
            <a:ext cx="2926800" cy="308192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D9C5BC-5F16-4DC8-BAA3-30A378B7F5FB}"/>
              </a:ext>
            </a:extLst>
          </p:cNvPr>
          <p:cNvCxnSpPr>
            <a:cxnSpLocks/>
          </p:cNvCxnSpPr>
          <p:nvPr userDrawn="1"/>
        </p:nvCxnSpPr>
        <p:spPr>
          <a:xfrm>
            <a:off x="3452019" y="3106075"/>
            <a:ext cx="0" cy="30947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F0E9B02-FBE7-4B3F-833A-FCDE146B2DAD}"/>
              </a:ext>
            </a:extLst>
          </p:cNvPr>
          <p:cNvSpPr/>
          <p:nvPr userDrawn="1"/>
        </p:nvSpPr>
        <p:spPr>
          <a:xfrm>
            <a:off x="0" y="1405862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8960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58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11057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21609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14473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99560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350859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88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85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443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194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154248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654903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8786417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818698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933882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3037322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6337101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5" name="Picture Placeholder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9813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6" name="Picture Placeholder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4524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8" name="Picture Placeholder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59235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1080789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3588" y="561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1034" y="2847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7" name="Picture Placeholder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33588" y="5133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014259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8364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Picture Placeholder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6711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8135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4955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Picture Placeholder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508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721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571" y="1437538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4" name="Picture Placeholder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27571" y="27156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227571" y="4043892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27571" y="53682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280925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473" y="1713955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1" name="Picture Placeholder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473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2" name="Picture Placeholder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15151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3" name="Picture Placeholder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151" y="1713954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277322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8847343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5653828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900613" y="1233488"/>
            <a:ext cx="699135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1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96796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115204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5895297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7450621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0675" y="1233488"/>
            <a:ext cx="39512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405930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81415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79473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5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0622" y="1362696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00682" y="3781218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08643" y="1367561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198703" y="3786083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0208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3791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575380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3DD3-9184-4434-93FC-DDB3E5B5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02458-F7EC-4A75-A897-E73CF8028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31584-D229-4F6C-BA8E-36782FDA8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B7AE8-665C-4FF6-B292-B525984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3189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ACFC-0D65-4857-AAEE-904747F38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94C5E-E06C-488C-AC82-331C53B94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C8C27-FA57-408C-8D6B-844D81BC8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8A18F-96D4-4F1F-BF6B-EDFACBF8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1607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03798-9F8A-4555-A128-691FDFB38DA9}" type="datetime1">
              <a:rPr lang="en-US" noProof="0" smtClean="0"/>
              <a:t>11/17/2020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5061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7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7717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053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016000"/>
            <a:ext cx="3997324" cy="2501899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3619500"/>
            <a:ext cx="3997325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4A5F4-99AC-4FB3-8A59-AB8D7B4FC7D7}"/>
              </a:ext>
            </a:extLst>
          </p:cNvPr>
          <p:cNvSpPr/>
          <p:nvPr userDrawn="1"/>
        </p:nvSpPr>
        <p:spPr>
          <a:xfrm>
            <a:off x="0" y="1384300"/>
            <a:ext cx="177800" cy="44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1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60ACE-E228-45FD-83E3-FF4D1CCF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AF9FF-2A4E-41E6-956B-69BC625C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E1F87C-C7F2-4F14-86B1-854B7B0C580E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D9470-E137-41DF-A5CA-C7B4B9856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B12CC-D752-4664-B92F-BAEFF0416B7E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83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51" r:id="rId13"/>
    <p:sldLayoutId id="2147483670" r:id="rId14"/>
    <p:sldLayoutId id="2147483671" r:id="rId15"/>
    <p:sldLayoutId id="2147483672" r:id="rId16"/>
    <p:sldLayoutId id="2147483673" r:id="rId17"/>
    <p:sldLayoutId id="2147483652" r:id="rId18"/>
    <p:sldLayoutId id="2147483674" r:id="rId19"/>
    <p:sldLayoutId id="2147483675" r:id="rId20"/>
    <p:sldLayoutId id="2147483676" r:id="rId21"/>
    <p:sldLayoutId id="2147483677" r:id="rId22"/>
    <p:sldLayoutId id="2147483655" r:id="rId23"/>
    <p:sldLayoutId id="2147483678" r:id="rId24"/>
    <p:sldLayoutId id="2147483679" r:id="rId25"/>
    <p:sldLayoutId id="2147483680" r:id="rId26"/>
    <p:sldLayoutId id="2147483681" r:id="rId27"/>
    <p:sldLayoutId id="2147483653" r:id="rId28"/>
    <p:sldLayoutId id="2147483682" r:id="rId29"/>
    <p:sldLayoutId id="2147483683" r:id="rId30"/>
    <p:sldLayoutId id="2147483684" r:id="rId31"/>
    <p:sldLayoutId id="2147483685" r:id="rId32"/>
    <p:sldLayoutId id="2147483654" r:id="rId33"/>
    <p:sldLayoutId id="2147483686" r:id="rId34"/>
    <p:sldLayoutId id="2147483687" r:id="rId35"/>
    <p:sldLayoutId id="2147483689" r:id="rId36"/>
    <p:sldLayoutId id="2147483688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656" r:id="rId51"/>
    <p:sldLayoutId id="2147483657" r:id="rId52"/>
    <p:sldLayoutId id="2147483703" r:id="rId5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orient="horz" pos="4133" userDrawn="1">
          <p15:clr>
            <a:srgbClr val="F26B43"/>
          </p15:clr>
        </p15:guide>
        <p15:guide id="4" pos="7491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4020" userDrawn="1">
          <p15:clr>
            <a:srgbClr val="F26B43"/>
          </p15:clr>
        </p15:guide>
        <p15:guide id="8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pn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3.pn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51CEBEB-5088-4E63-81A4-0DCEB5B45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Small Business Administration Loan Data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D24F99-E026-485A-96CD-AEC981372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1411056"/>
          </a:xfrm>
        </p:spPr>
        <p:txBody>
          <a:bodyPr/>
          <a:lstStyle/>
          <a:p>
            <a:r>
              <a:rPr lang="en-US" dirty="0"/>
              <a:t>Final Report</a:t>
            </a:r>
          </a:p>
          <a:p>
            <a:r>
              <a:rPr lang="en-US" dirty="0"/>
              <a:t>Sam Loyd</a:t>
            </a:r>
          </a:p>
          <a:p>
            <a:r>
              <a:rPr lang="en-US" dirty="0"/>
              <a:t>November 2020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2AE02D2-4242-4DCA-AB45-0F668AF0C0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49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43"/>
    </mc:Choice>
    <mc:Fallback xmlns="">
      <p:transition spd="slow" advTm="152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51932C-7145-4FBD-B81D-9ADC42401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Model Creation - A Decision Point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DA7B46-E592-40C7-91D7-A26B47A30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50142"/>
            <a:ext cx="3143250" cy="43065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Categorical Target Variable</a:t>
            </a:r>
          </a:p>
          <a:p>
            <a:r>
              <a:rPr lang="en-US" sz="1600" dirty="0"/>
              <a:t>Loan Repayment</a:t>
            </a:r>
          </a:p>
          <a:p>
            <a:r>
              <a:rPr lang="en-US" sz="1600" dirty="0"/>
              <a:t>Classification model</a:t>
            </a:r>
          </a:p>
          <a:p>
            <a:pPr lvl="1"/>
            <a:r>
              <a:rPr lang="en-US" dirty="0"/>
              <a:t>Binary</a:t>
            </a:r>
          </a:p>
          <a:p>
            <a:r>
              <a:rPr lang="en-US" sz="1600" dirty="0"/>
              <a:t>Early promising results</a:t>
            </a:r>
          </a:p>
          <a:p>
            <a:pPr lvl="1"/>
            <a:r>
              <a:rPr lang="en-US" dirty="0"/>
              <a:t>Over 90% accuracy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7F42263-DE86-44BB-AC19-CD7982D36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67725" y="1750142"/>
            <a:ext cx="3142800" cy="442451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Continuous Target Variable</a:t>
            </a:r>
          </a:p>
          <a:p>
            <a:r>
              <a:rPr lang="en-US" sz="1600" dirty="0"/>
              <a:t>Job Creation</a:t>
            </a:r>
          </a:p>
          <a:p>
            <a:r>
              <a:rPr lang="en-US" sz="1600" dirty="0"/>
              <a:t>Regression model</a:t>
            </a:r>
          </a:p>
          <a:p>
            <a:pPr lvl="1"/>
            <a:r>
              <a:rPr lang="en-US" dirty="0"/>
              <a:t>Data shape concerns</a:t>
            </a:r>
          </a:p>
          <a:p>
            <a:pPr lvl="2"/>
            <a:r>
              <a:rPr lang="en-US" sz="1600" dirty="0"/>
              <a:t>Log Transformations</a:t>
            </a:r>
          </a:p>
          <a:p>
            <a:pPr lvl="2"/>
            <a:r>
              <a:rPr lang="en-US" sz="1600" dirty="0"/>
              <a:t>Non-parametric </a:t>
            </a:r>
          </a:p>
          <a:p>
            <a:pPr lvl="2"/>
            <a:r>
              <a:rPr lang="en-US" sz="1600" dirty="0"/>
              <a:t>Problems</a:t>
            </a:r>
          </a:p>
          <a:p>
            <a:r>
              <a:rPr lang="en-US" sz="1600" dirty="0"/>
              <a:t>Abysmal results</a:t>
            </a:r>
          </a:p>
          <a:p>
            <a:pPr lvl="1"/>
            <a:r>
              <a:rPr lang="en-US" dirty="0"/>
              <a:t>R-squared 1-3% </a:t>
            </a:r>
          </a:p>
          <a:p>
            <a:pPr lvl="1"/>
            <a:endParaRPr lang="en-US" sz="1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4AF259-0EA0-486A-A345-68549DF5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10</a:t>
            </a:fld>
            <a:endParaRPr lang="en-US" dirty="0"/>
          </a:p>
        </p:txBody>
      </p:sp>
      <p:pic>
        <p:nvPicPr>
          <p:cNvPr id="11" name="Picture Placeholder 10" descr="A person standing next to a window&#10;&#10;Description automatically generated">
            <a:extLst>
              <a:ext uri="{FF2B5EF4-FFF2-40B4-BE49-F238E27FC236}">
                <a16:creationId xmlns:a16="http://schemas.microsoft.com/office/drawing/2014/main" id="{5D555F1D-CA86-4333-9831-48B763AE207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17336" b="17336"/>
          <a:stretch>
            <a:fillRect/>
          </a:stretch>
        </p:blipFill>
        <p:spPr/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93EE410-55E9-4285-850B-4D0924CBCB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7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163"/>
    </mc:Choice>
    <mc:Fallback xmlns="">
      <p:transition spd="slow" advTm="591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8" y="1016000"/>
            <a:ext cx="5272764" cy="827243"/>
          </a:xfrm>
        </p:spPr>
        <p:txBody>
          <a:bodyPr/>
          <a:lstStyle/>
          <a:p>
            <a:r>
              <a:rPr lang="en-US" dirty="0"/>
              <a:t>Model Preparation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6EB617-E017-4B26-9576-8578E9489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2123419"/>
            <a:ext cx="5272764" cy="40465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/>
              <a:t>Splitting Up the Data</a:t>
            </a:r>
          </a:p>
          <a:p>
            <a:r>
              <a:rPr lang="en-US" sz="1600" dirty="0"/>
              <a:t>899,164 total loans</a:t>
            </a:r>
          </a:p>
          <a:p>
            <a:r>
              <a:rPr lang="en-US" sz="1600" dirty="0"/>
              <a:t>Training Data 60%</a:t>
            </a:r>
          </a:p>
          <a:p>
            <a:r>
              <a:rPr lang="en-US" sz="1600" dirty="0"/>
              <a:t>Testing Data 20%</a:t>
            </a:r>
          </a:p>
          <a:p>
            <a:r>
              <a:rPr lang="en-US" sz="1600" dirty="0"/>
              <a:t>Validation Data 20%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11</a:t>
            </a:fld>
            <a:endParaRPr lang="en-US" dirty="0"/>
          </a:p>
        </p:txBody>
      </p:sp>
      <p:pic>
        <p:nvPicPr>
          <p:cNvPr id="11" name="Picture Placeholder 10" descr="A person holding his hand up&#10;&#10;Description automatically generated">
            <a:extLst>
              <a:ext uri="{FF2B5EF4-FFF2-40B4-BE49-F238E27FC236}">
                <a16:creationId xmlns:a16="http://schemas.microsoft.com/office/drawing/2014/main" id="{8B6F60AF-41A2-4563-A23A-D225357786C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17149" b="17149"/>
          <a:stretch>
            <a:fillRect/>
          </a:stretch>
        </p:blipFill>
        <p:spPr/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A5B561C-C809-4C17-B867-852DDBAD08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37"/>
    </mc:Choice>
    <mc:Fallback xmlns="">
      <p:transition spd="slow" advTm="20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CCFFB-E569-4858-93C1-E55081B0E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Creation – Classification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F08DAC-1189-417C-88B3-96F2394883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6161" y="1438183"/>
            <a:ext cx="4065588" cy="47247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Loan Repayment Classification</a:t>
            </a:r>
            <a:endParaRPr lang="en-US" sz="1600" b="1" dirty="0"/>
          </a:p>
          <a:p>
            <a:r>
              <a:rPr lang="en-US" sz="1600" dirty="0"/>
              <a:t>Tried many classification models</a:t>
            </a:r>
          </a:p>
          <a:p>
            <a:pPr lvl="1"/>
            <a:r>
              <a:rPr lang="en-US" sz="1600" dirty="0" err="1"/>
              <a:t>Pycaret</a:t>
            </a:r>
            <a:r>
              <a:rPr lang="en-US" sz="1600" dirty="0"/>
              <a:t> Library</a:t>
            </a:r>
          </a:p>
          <a:p>
            <a:r>
              <a:rPr lang="en-US" sz="1600" dirty="0"/>
              <a:t>Ensemble models performed best</a:t>
            </a:r>
          </a:p>
          <a:p>
            <a:pPr lvl="1"/>
            <a:r>
              <a:rPr lang="en-US" sz="1600" dirty="0" err="1"/>
              <a:t>CatBoost</a:t>
            </a:r>
            <a:r>
              <a:rPr lang="en-US" sz="1600" dirty="0"/>
              <a:t> selected</a:t>
            </a:r>
          </a:p>
          <a:p>
            <a:pPr marL="0" indent="0">
              <a:buNone/>
            </a:pPr>
            <a:r>
              <a:rPr lang="en-US" sz="1800" dirty="0"/>
              <a:t> </a:t>
            </a:r>
          </a:p>
        </p:txBody>
      </p:sp>
      <p:pic>
        <p:nvPicPr>
          <p:cNvPr id="7" name="Content Placeholder 11">
            <a:extLst>
              <a:ext uri="{FF2B5EF4-FFF2-40B4-BE49-F238E27FC236}">
                <a16:creationId xmlns:a16="http://schemas.microsoft.com/office/drawing/2014/main" id="{E5A8D457-553E-4853-92B4-D2C84505C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5480" y="1610001"/>
            <a:ext cx="6035798" cy="34236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A picture containing person, sitting, person, young&#10;&#10;Description automatically generated">
            <a:extLst>
              <a:ext uri="{FF2B5EF4-FFF2-40B4-BE49-F238E27FC236}">
                <a16:creationId xmlns:a16="http://schemas.microsoft.com/office/drawing/2014/main" id="{230154B1-4B37-4FFA-9F54-5239F1859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4365" y="3098306"/>
            <a:ext cx="3524250" cy="2920754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6D3593A0-A88F-421D-B4AF-30EEE37F4B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17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953"/>
    </mc:Choice>
    <mc:Fallback>
      <p:transition spd="slow" advTm="35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CCFFB-E569-4858-93C1-E55081B0E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Creation – Regression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F08DAC-1189-417C-88B3-96F2394883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6161" y="1438183"/>
            <a:ext cx="4065588" cy="47247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Job Creation Regression</a:t>
            </a:r>
            <a:endParaRPr lang="en-US" sz="1600" b="1" dirty="0"/>
          </a:p>
          <a:p>
            <a:r>
              <a:rPr lang="en-US" sz="1600" dirty="0"/>
              <a:t>Original scores were abysmal</a:t>
            </a:r>
          </a:p>
          <a:p>
            <a:r>
              <a:rPr lang="en-US" sz="1600" dirty="0"/>
              <a:t>Approval fiscal year and loan month</a:t>
            </a:r>
          </a:p>
          <a:p>
            <a:pPr lvl="1"/>
            <a:r>
              <a:rPr lang="en-US" sz="1600" dirty="0"/>
              <a:t>Time series or seasonality</a:t>
            </a:r>
          </a:p>
          <a:p>
            <a:r>
              <a:rPr lang="en-US" sz="1600" dirty="0"/>
              <a:t>LGBM selected</a:t>
            </a:r>
          </a:p>
          <a:p>
            <a:pPr marL="0" indent="0">
              <a:buNone/>
            </a:pPr>
            <a:r>
              <a:rPr lang="en-US" sz="1800" dirty="0"/>
              <a:t> </a:t>
            </a:r>
          </a:p>
        </p:txBody>
      </p:sp>
      <p:pic>
        <p:nvPicPr>
          <p:cNvPr id="9" name="Picture Placeholder 6" title="Decorative">
            <a:extLst>
              <a:ext uri="{FF2B5EF4-FFF2-40B4-BE49-F238E27FC236}">
                <a16:creationId xmlns:a16="http://schemas.microsoft.com/office/drawing/2014/main" id="{CF97E23A-E75B-437A-AAC9-2FDDFBD52C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45191" y="3321820"/>
            <a:ext cx="3523423" cy="26002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DD6A2F-45D8-4FC0-9306-3C61F908C6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0488" y="1019175"/>
            <a:ext cx="6381750" cy="53816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E73C5BA-D15D-4004-9268-4B56B04490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80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134"/>
    </mc:Choice>
    <mc:Fallback>
      <p:transition spd="slow" advTm="551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CCFFB-E569-4858-93C1-E55081B0E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 - Classification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F08DAC-1189-417C-88B3-96F2394883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6161" y="1251751"/>
            <a:ext cx="4065588" cy="4911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Loan Repayment – </a:t>
            </a:r>
            <a:r>
              <a:rPr lang="en-US" sz="1800" b="1" dirty="0" err="1"/>
              <a:t>Catboost</a:t>
            </a:r>
            <a:r>
              <a:rPr lang="en-US" sz="1800" b="1" dirty="0"/>
              <a:t> </a:t>
            </a:r>
            <a:endParaRPr lang="en-US" sz="1600" b="1" dirty="0"/>
          </a:p>
          <a:p>
            <a:r>
              <a:rPr lang="en-US" sz="1600" dirty="0"/>
              <a:t>Feature Selection - 41 </a:t>
            </a:r>
          </a:p>
          <a:p>
            <a:r>
              <a:rPr lang="en-US" sz="1600" dirty="0"/>
              <a:t>Parameter Tuning</a:t>
            </a:r>
          </a:p>
          <a:p>
            <a:pPr lvl="1"/>
            <a:r>
              <a:rPr lang="en-US" sz="1600" dirty="0"/>
              <a:t>Imbalance</a:t>
            </a:r>
          </a:p>
          <a:p>
            <a:r>
              <a:rPr lang="en-US" sz="1600" dirty="0"/>
              <a:t>Testing </a:t>
            </a:r>
          </a:p>
          <a:p>
            <a:pPr lvl="1"/>
            <a:r>
              <a:rPr lang="en-US" sz="1600" dirty="0"/>
              <a:t>95% Accuracy / AUC 93%</a:t>
            </a:r>
          </a:p>
          <a:p>
            <a:r>
              <a:rPr lang="en-US" sz="1600" dirty="0"/>
              <a:t>Validation </a:t>
            </a:r>
          </a:p>
          <a:p>
            <a:pPr lvl="1"/>
            <a:r>
              <a:rPr lang="en-US" sz="1600" dirty="0"/>
              <a:t>93% Accuracy / AUC 93%</a:t>
            </a:r>
          </a:p>
        </p:txBody>
      </p:sp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8DCDBCAC-591C-4C06-801C-200540FC8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494" y="1326451"/>
            <a:ext cx="6075744" cy="40356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3822A9-D080-4FC5-9958-EA6F4D9A5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762" y="3950563"/>
            <a:ext cx="4399359" cy="20862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4B16A07A-2D12-438F-A59C-B35A33D256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523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278"/>
    </mc:Choice>
    <mc:Fallback>
      <p:transition spd="slow" advTm="642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6AAB1-6331-4219-B051-D7DE150E7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 -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0FF124-2C63-48F7-A564-35E89491C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D474AB-BA29-4AEA-BC16-2E944CD0AD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1" dirty="0"/>
              <a:t>Job Creation - LGBM</a:t>
            </a:r>
            <a:endParaRPr lang="en-US" sz="1600" b="1" dirty="0"/>
          </a:p>
          <a:p>
            <a:r>
              <a:rPr lang="en-US" sz="1600" dirty="0"/>
              <a:t>Light Gradient Boost Machine</a:t>
            </a:r>
          </a:p>
          <a:p>
            <a:r>
              <a:rPr lang="en-US" sz="1600" dirty="0"/>
              <a:t>Feature Selection – over 50 </a:t>
            </a:r>
          </a:p>
          <a:p>
            <a:r>
              <a:rPr lang="en-US" sz="1600" dirty="0"/>
              <a:t>Parameter Tuning</a:t>
            </a:r>
          </a:p>
          <a:p>
            <a:pPr lvl="1"/>
            <a:r>
              <a:rPr lang="en-US" sz="1600" dirty="0"/>
              <a:t>Number of estimators</a:t>
            </a:r>
          </a:p>
          <a:p>
            <a:pPr lvl="1"/>
            <a:r>
              <a:rPr lang="en-US" sz="1600" dirty="0"/>
              <a:t>Number of leaves</a:t>
            </a:r>
          </a:p>
          <a:p>
            <a:r>
              <a:rPr lang="en-US" sz="1600" dirty="0"/>
              <a:t>R-squared 99% </a:t>
            </a:r>
          </a:p>
          <a:p>
            <a:pPr lvl="1"/>
            <a:r>
              <a:rPr lang="en-US" sz="1600" dirty="0"/>
              <a:t>Test / validation</a:t>
            </a:r>
          </a:p>
          <a:p>
            <a:r>
              <a:rPr lang="en-US" sz="1600" dirty="0"/>
              <a:t>Seasonality Concerns</a:t>
            </a:r>
          </a:p>
          <a:p>
            <a:pPr lvl="1"/>
            <a:r>
              <a:rPr lang="en-US" sz="1600" dirty="0"/>
              <a:t>Probable drift</a:t>
            </a:r>
          </a:p>
          <a:p>
            <a:pPr lvl="1"/>
            <a:r>
              <a:rPr lang="en-US" sz="1600" dirty="0"/>
              <a:t>Constant retraining</a:t>
            </a:r>
          </a:p>
          <a:p>
            <a:pPr lvl="2"/>
            <a:r>
              <a:rPr lang="en-US" sz="1600" dirty="0"/>
              <a:t>Two-year delay</a:t>
            </a:r>
          </a:p>
          <a:p>
            <a:pPr lvl="2"/>
            <a:r>
              <a:rPr lang="en-US" sz="1600" dirty="0"/>
              <a:t>Ongoing maintenance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1FC083-5C63-4213-8D99-82A070AEF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2323" y="1531937"/>
            <a:ext cx="6768345" cy="43910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0E8AAE24-7D76-4755-8861-C296EDE38F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04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890"/>
    </mc:Choice>
    <mc:Fallback>
      <p:transition spd="slow" advTm="105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EF48F30-BEB4-44C7-9F35-3BBB61CF8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Deployment &amp; Conclusions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60433D-E380-4571-991C-16B6CE7A4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16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241C871-580D-4A29-A334-0208A8E479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6" y="3555785"/>
            <a:ext cx="5630165" cy="518457"/>
          </a:xfrm>
        </p:spPr>
        <p:txBody>
          <a:bodyPr>
            <a:normAutofit/>
          </a:bodyPr>
          <a:lstStyle/>
          <a:p>
            <a:r>
              <a:rPr lang="en-US" sz="1800" dirty="0"/>
              <a:t>Team Recommendations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097C6D9-3930-4866-9E88-F176488800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6" y="4074242"/>
            <a:ext cx="5630165" cy="1953455"/>
          </a:xfrm>
        </p:spPr>
        <p:txBody>
          <a:bodyPr>
            <a:noAutofit/>
          </a:bodyPr>
          <a:lstStyle/>
          <a:p>
            <a:r>
              <a:rPr lang="en-US" sz="1600" dirty="0"/>
              <a:t>Clear understanding of model goals</a:t>
            </a:r>
          </a:p>
          <a:p>
            <a:r>
              <a:rPr lang="en-US" sz="1600" dirty="0"/>
              <a:t>Understand the issues</a:t>
            </a:r>
          </a:p>
          <a:p>
            <a:r>
              <a:rPr lang="en-US" sz="1600" dirty="0"/>
              <a:t>Repeatable processes</a:t>
            </a:r>
          </a:p>
          <a:p>
            <a:r>
              <a:rPr lang="en-US" sz="1600" dirty="0"/>
              <a:t>Modular format</a:t>
            </a:r>
          </a:p>
          <a:p>
            <a:r>
              <a:rPr lang="en-US" sz="1600" dirty="0"/>
              <a:t>Test / Production</a:t>
            </a:r>
          </a:p>
          <a:p>
            <a:r>
              <a:rPr lang="en-US" sz="1600" dirty="0"/>
              <a:t>Domain Expert</a:t>
            </a:r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1B8DC8C-1FD7-4773-B07E-7E4432766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555785"/>
            <a:ext cx="5582064" cy="518457"/>
          </a:xfrm>
        </p:spPr>
        <p:txBody>
          <a:bodyPr>
            <a:normAutofit/>
          </a:bodyPr>
          <a:lstStyle/>
          <a:p>
            <a:r>
              <a:rPr lang="en-US" sz="1800" dirty="0"/>
              <a:t>Deployment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B253683-524F-46CF-BFCD-BFF6A7A920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074242"/>
            <a:ext cx="5582064" cy="1953455"/>
          </a:xfrm>
        </p:spPr>
        <p:txBody>
          <a:bodyPr>
            <a:normAutofit/>
          </a:bodyPr>
          <a:lstStyle/>
          <a:p>
            <a:r>
              <a:rPr lang="en-US" sz="1600" dirty="0"/>
              <a:t>Both models returned good scores</a:t>
            </a:r>
          </a:p>
          <a:p>
            <a:r>
              <a:rPr lang="en-US" sz="1600" dirty="0"/>
              <a:t>Further evaluation of the regression model</a:t>
            </a:r>
          </a:p>
          <a:p>
            <a:r>
              <a:rPr lang="en-US" sz="1600" dirty="0"/>
              <a:t>Schedule jobs to monitor drift </a:t>
            </a:r>
          </a:p>
          <a:p>
            <a:r>
              <a:rPr lang="en-US" sz="1600" dirty="0"/>
              <a:t>Ongoing validation</a:t>
            </a:r>
          </a:p>
          <a:p>
            <a:r>
              <a:rPr lang="en-US" sz="1600" dirty="0"/>
              <a:t>Both models pickled for portability</a:t>
            </a:r>
          </a:p>
        </p:txBody>
      </p:sp>
      <p:pic>
        <p:nvPicPr>
          <p:cNvPr id="6" name="Picture Placeholder 5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5788BA9A-3D0C-4B3F-BF18-062D012739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17401" b="17401"/>
          <a:stretch>
            <a:fillRect/>
          </a:stretch>
        </p:blipFill>
        <p:spPr>
          <a:xfrm>
            <a:off x="371476" y="1015999"/>
            <a:ext cx="5582064" cy="1929569"/>
          </a:xfrm>
        </p:spPr>
      </p:pic>
      <p:pic>
        <p:nvPicPr>
          <p:cNvPr id="15" name="Picture Placeholder 14" descr="A picture containing table, dining table&#10;&#10;Description automatically generated">
            <a:extLst>
              <a:ext uri="{FF2B5EF4-FFF2-40B4-BE49-F238E27FC236}">
                <a16:creationId xmlns:a16="http://schemas.microsoft.com/office/drawing/2014/main" id="{2B7AF8CD-55BD-411E-8924-007B0B1B662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t="12468" b="12468"/>
          <a:stretch>
            <a:fillRect/>
          </a:stretch>
        </p:blipFill>
        <p:spPr>
          <a:xfrm>
            <a:off x="6238460" y="1015999"/>
            <a:ext cx="5582064" cy="1929569"/>
          </a:xfrm>
        </p:spPr>
      </p:pic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C5EE5B3E-A14D-4FDF-B1CF-DD6EBB9C2E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30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163"/>
    </mc:Choice>
    <mc:Fallback>
      <p:transition spd="slow" advTm="641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A173-4917-43E5-B91C-3914C1A8D2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Thank You!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30159CA-F9C9-450D-A2CB-B2FE5B6425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6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59"/>
    </mc:Choice>
    <mc:Fallback xmlns="">
      <p:transition spd="slow" advTm="58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8" y="1016000"/>
            <a:ext cx="5272764" cy="827243"/>
          </a:xfrm>
        </p:spPr>
        <p:txBody>
          <a:bodyPr/>
          <a:lstStyle/>
          <a:p>
            <a:r>
              <a:rPr lang="en-US" dirty="0"/>
              <a:t>SBA Loan Data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6EB617-E017-4B26-9576-8578E9489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2123419"/>
            <a:ext cx="5272764" cy="4046562"/>
          </a:xfrm>
        </p:spPr>
        <p:txBody>
          <a:bodyPr>
            <a:normAutofit/>
          </a:bodyPr>
          <a:lstStyle/>
          <a:p>
            <a:r>
              <a:rPr lang="en-US" sz="1800" dirty="0"/>
              <a:t>Acquired from Kaggle</a:t>
            </a:r>
          </a:p>
          <a:p>
            <a:pPr lvl="1"/>
            <a:r>
              <a:rPr lang="en-US" dirty="0"/>
              <a:t>Educational data sets </a:t>
            </a:r>
          </a:p>
          <a:p>
            <a:pPr lvl="1"/>
            <a:r>
              <a:rPr lang="en-US" dirty="0"/>
              <a:t>Competitions</a:t>
            </a:r>
          </a:p>
          <a:p>
            <a:r>
              <a:rPr lang="en-US" sz="1800" dirty="0"/>
              <a:t>Gathered by the Small Business Administration </a:t>
            </a:r>
          </a:p>
          <a:p>
            <a:r>
              <a:rPr lang="en-US" sz="1800" dirty="0"/>
              <a:t>Provided by American Statistical Association</a:t>
            </a:r>
          </a:p>
          <a:p>
            <a:r>
              <a:rPr lang="en-US" sz="1800" dirty="0"/>
              <a:t>Collected from 1969 to 2014</a:t>
            </a:r>
          </a:p>
          <a:p>
            <a:r>
              <a:rPr lang="en-US" sz="1800" dirty="0"/>
              <a:t>27 attributes</a:t>
            </a:r>
          </a:p>
          <a:p>
            <a:r>
              <a:rPr lang="en-US" sz="1800" dirty="0"/>
              <a:t>Key attributes</a:t>
            </a:r>
          </a:p>
          <a:p>
            <a:pPr lvl="1"/>
            <a:r>
              <a:rPr lang="en-US" dirty="0"/>
              <a:t>Loan repayment</a:t>
            </a:r>
          </a:p>
          <a:p>
            <a:pPr lvl="1"/>
            <a:r>
              <a:rPr lang="en-US" dirty="0"/>
              <a:t>Number of jobs created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</a:t>
            </a:fld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18DD966-19F0-4350-AC58-AE86C210B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6E59807-BA8C-4551-9367-C0A269DE53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1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92"/>
    </mc:Choice>
    <mc:Fallback xmlns="">
      <p:transition spd="slow" advTm="324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51932C-7145-4FBD-B81D-9ADC42401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 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DA7B46-E592-40C7-91D7-A26B47A30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50142"/>
            <a:ext cx="3143250" cy="4306529"/>
          </a:xfrm>
        </p:spPr>
        <p:txBody>
          <a:bodyPr>
            <a:noAutofit/>
          </a:bodyPr>
          <a:lstStyle/>
          <a:p>
            <a:r>
              <a:rPr lang="en-US" dirty="0"/>
              <a:t>Burrower </a:t>
            </a:r>
          </a:p>
          <a:p>
            <a:pPr lvl="1"/>
            <a:r>
              <a:rPr lang="en-US" sz="1800" dirty="0"/>
              <a:t>Geographic information</a:t>
            </a:r>
          </a:p>
          <a:p>
            <a:r>
              <a:rPr lang="en-US" dirty="0"/>
              <a:t>Bank</a:t>
            </a:r>
          </a:p>
          <a:p>
            <a:pPr lvl="1"/>
            <a:r>
              <a:rPr lang="en-US" sz="1800" dirty="0"/>
              <a:t>Geographic information</a:t>
            </a:r>
          </a:p>
          <a:p>
            <a:r>
              <a:rPr lang="en-US" dirty="0"/>
              <a:t>Industry Coding</a:t>
            </a:r>
          </a:p>
          <a:p>
            <a:r>
              <a:rPr lang="en-US" dirty="0"/>
              <a:t>Approval Date</a:t>
            </a:r>
          </a:p>
          <a:p>
            <a:r>
              <a:rPr lang="en-US" dirty="0"/>
              <a:t>Fiscal Year</a:t>
            </a:r>
          </a:p>
          <a:p>
            <a:r>
              <a:rPr lang="en-US" dirty="0"/>
              <a:t>Loan Term</a:t>
            </a:r>
          </a:p>
          <a:p>
            <a:pPr lvl="1"/>
            <a:r>
              <a:rPr lang="en-US" sz="1800" dirty="0"/>
              <a:t>In months</a:t>
            </a:r>
          </a:p>
          <a:p>
            <a:r>
              <a:rPr lang="en-US" dirty="0"/>
              <a:t>Number of Employees</a:t>
            </a:r>
          </a:p>
          <a:p>
            <a:r>
              <a:rPr lang="en-US" dirty="0"/>
              <a:t>Loan Amount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7F42263-DE86-44BB-AC19-CD7982D36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67725" y="1750142"/>
            <a:ext cx="3142800" cy="4424516"/>
          </a:xfrm>
        </p:spPr>
        <p:txBody>
          <a:bodyPr>
            <a:noAutofit/>
          </a:bodyPr>
          <a:lstStyle/>
          <a:p>
            <a:r>
              <a:rPr lang="en-US" dirty="0"/>
              <a:t>New or Existing Business</a:t>
            </a:r>
          </a:p>
          <a:p>
            <a:r>
              <a:rPr lang="en-US" dirty="0"/>
              <a:t>Number of Jobs Retained</a:t>
            </a:r>
          </a:p>
          <a:p>
            <a:r>
              <a:rPr lang="en-US" dirty="0"/>
              <a:t>Franchise Code</a:t>
            </a:r>
          </a:p>
          <a:p>
            <a:r>
              <a:rPr lang="en-US" dirty="0"/>
              <a:t>Revolving Line of Credit</a:t>
            </a:r>
          </a:p>
          <a:p>
            <a:r>
              <a:rPr lang="en-US" dirty="0"/>
              <a:t>Low Documentation Program</a:t>
            </a:r>
          </a:p>
          <a:p>
            <a:r>
              <a:rPr lang="en-US" dirty="0"/>
              <a:t>Urban or Rural</a:t>
            </a:r>
          </a:p>
          <a:p>
            <a:r>
              <a:rPr lang="en-US" dirty="0"/>
              <a:t>Disbursement Information</a:t>
            </a:r>
          </a:p>
          <a:p>
            <a:r>
              <a:rPr lang="en-US" dirty="0"/>
              <a:t>Loan Status</a:t>
            </a:r>
          </a:p>
          <a:p>
            <a:r>
              <a:rPr lang="en-US" dirty="0"/>
              <a:t>Repayment</a:t>
            </a:r>
          </a:p>
          <a:p>
            <a:r>
              <a:rPr lang="en-US" dirty="0"/>
              <a:t>Jobs Created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4AF259-0EA0-486A-A345-68549DF5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</a:t>
            </a:fld>
            <a:endParaRPr lang="en-US" dirty="0"/>
          </a:p>
        </p:txBody>
      </p:sp>
      <p:pic>
        <p:nvPicPr>
          <p:cNvPr id="9" name="Picture Placeholder 8" descr="A picture containing person, indoor, person&#10;&#10;Description automatically generated">
            <a:extLst>
              <a:ext uri="{FF2B5EF4-FFF2-40B4-BE49-F238E27FC236}">
                <a16:creationId xmlns:a16="http://schemas.microsoft.com/office/drawing/2014/main" id="{0544AD08-43DB-4C20-8705-275513B55F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26740" r="26740"/>
          <a:stretch>
            <a:fillRect/>
          </a:stretch>
        </p:blipFill>
        <p:spPr/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1E3E6DFB-9AA1-4949-BC73-FFF7287682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8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819"/>
    </mc:Choice>
    <mc:Fallback xmlns="">
      <p:transition spd="slow" advTm="65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EF48F30-BEB4-44C7-9F35-3BBB61CF8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Why this matters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60433D-E380-4571-991C-16B6CE7A4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4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241C871-580D-4A29-A334-0208A8E479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558782"/>
            <a:ext cx="5630165" cy="518457"/>
          </a:xfrm>
        </p:spPr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097C6D9-3930-4866-9E88-F176488800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098787"/>
            <a:ext cx="5630165" cy="2399666"/>
          </a:xfrm>
        </p:spPr>
        <p:txBody>
          <a:bodyPr>
            <a:normAutofit/>
          </a:bodyPr>
          <a:lstStyle/>
          <a:p>
            <a:r>
              <a:rPr lang="en-US" dirty="0"/>
              <a:t>Analyze the data</a:t>
            </a:r>
          </a:p>
          <a:p>
            <a:r>
              <a:rPr lang="en-US" dirty="0"/>
              <a:t>Predictive models that address loan repayment and job creation</a:t>
            </a:r>
          </a:p>
          <a:p>
            <a:r>
              <a:rPr lang="en-US" dirty="0"/>
              <a:t>Evaluate the potential of models</a:t>
            </a:r>
          </a:p>
          <a:p>
            <a:r>
              <a:rPr lang="en-US" dirty="0"/>
              <a:t>Maximize model efficiency</a:t>
            </a:r>
          </a:p>
          <a:p>
            <a:r>
              <a:rPr lang="en-US" dirty="0"/>
              <a:t>Place effective models into production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1B8DC8C-1FD7-4773-B07E-7E4432766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558783"/>
            <a:ext cx="5582064" cy="518457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B253683-524F-46CF-BFCD-BFF6A7A920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098788"/>
            <a:ext cx="5582064" cy="2399666"/>
          </a:xfrm>
        </p:spPr>
        <p:txBody>
          <a:bodyPr>
            <a:noAutofit/>
          </a:bodyPr>
          <a:lstStyle/>
          <a:p>
            <a:r>
              <a:rPr lang="en-US" dirty="0"/>
              <a:t>SBA Loans are backed by the US Government</a:t>
            </a:r>
          </a:p>
          <a:p>
            <a:r>
              <a:rPr lang="en-US" dirty="0"/>
              <a:t>Up to 85 percent of defaults covered through tax-payer supported funding</a:t>
            </a:r>
          </a:p>
          <a:p>
            <a:r>
              <a:rPr lang="en-US" dirty="0"/>
              <a:t>Loan repayment is a primary concern</a:t>
            </a:r>
          </a:p>
          <a:p>
            <a:pPr lvl="1"/>
            <a:r>
              <a:rPr lang="en-US" sz="1800" dirty="0"/>
              <a:t>Limit liability</a:t>
            </a:r>
          </a:p>
          <a:p>
            <a:r>
              <a:rPr lang="en-US" dirty="0"/>
              <a:t>Job creation </a:t>
            </a:r>
          </a:p>
          <a:p>
            <a:pPr lvl="1"/>
            <a:r>
              <a:rPr lang="en-US" sz="1800" dirty="0"/>
              <a:t>Could maximize a return on investment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38B0024B-0AD8-4DDB-8486-A9BD3A8E9F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476" y="1110420"/>
            <a:ext cx="5582064" cy="1929569"/>
          </a:xfrm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18D1195C-D9D4-4994-BAD9-68AA2C2BD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38462" y="1110419"/>
            <a:ext cx="5582064" cy="1929569"/>
          </a:xfrm>
        </p:spPr>
      </p:pic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FED013ED-BF06-4F45-869E-2A534065AC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6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217"/>
    </mc:Choice>
    <mc:Fallback xmlns="">
      <p:transition spd="slow" advTm="52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CCFFB-E569-4858-93C1-E55081B0E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Understanding – Distribution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F08DAC-1189-417C-88B3-96F2394883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6161" y="1287262"/>
            <a:ext cx="4065588" cy="481354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1800" b="1" dirty="0"/>
              <a:t>Shape</a:t>
            </a:r>
          </a:p>
          <a:p>
            <a:pPr lvl="1"/>
            <a:r>
              <a:rPr lang="en-US" sz="1600" dirty="0"/>
              <a:t>Pattern emerged</a:t>
            </a:r>
          </a:p>
          <a:p>
            <a:pPr lvl="1"/>
            <a:r>
              <a:rPr lang="en-US" sz="1600" dirty="0"/>
              <a:t>Affected by skew</a:t>
            </a:r>
          </a:p>
          <a:p>
            <a:pPr lvl="2"/>
            <a:r>
              <a:rPr lang="en-US" sz="1600" dirty="0"/>
              <a:t>Positive (right)</a:t>
            </a:r>
          </a:p>
          <a:p>
            <a:pPr lvl="1"/>
            <a:r>
              <a:rPr lang="en-US" sz="1600" dirty="0"/>
              <a:t>Non-normal distribution</a:t>
            </a:r>
          </a:p>
          <a:p>
            <a:pPr lvl="2"/>
            <a:r>
              <a:rPr lang="en-US" sz="1600" dirty="0"/>
              <a:t>Correlation methods</a:t>
            </a:r>
          </a:p>
          <a:p>
            <a:pPr lvl="3"/>
            <a:r>
              <a:rPr lang="en-US" dirty="0"/>
              <a:t>Spearman’s</a:t>
            </a:r>
          </a:p>
          <a:p>
            <a:pPr lvl="2"/>
            <a:r>
              <a:rPr lang="en-US" sz="1600" dirty="0"/>
              <a:t>Limited model options</a:t>
            </a:r>
          </a:p>
          <a:p>
            <a:pPr lvl="2"/>
            <a:r>
              <a:rPr lang="en-US" sz="1600" dirty="0"/>
              <a:t>Transformations (log-10)</a:t>
            </a:r>
          </a:p>
          <a:p>
            <a:pPr lvl="2"/>
            <a:endParaRPr lang="en-US" sz="1600" b="1" dirty="0"/>
          </a:p>
          <a:p>
            <a:pPr lvl="3"/>
            <a:endParaRPr lang="en-US" sz="1400" b="1" dirty="0"/>
          </a:p>
          <a:p>
            <a:pPr lvl="3"/>
            <a:endParaRPr lang="en-US" sz="1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09B4EB-3143-43AB-BB30-B61E2DA0B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265" y="1687679"/>
            <a:ext cx="6675698" cy="34826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 descr="A group of people in a room&#10;&#10;Description automatically generated">
            <a:extLst>
              <a:ext uri="{FF2B5EF4-FFF2-40B4-BE49-F238E27FC236}">
                <a16:creationId xmlns:a16="http://schemas.microsoft.com/office/drawing/2014/main" id="{315915FE-DCAB-4862-AEE8-2BF13FE3C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750" y="3984130"/>
            <a:ext cx="4856410" cy="2023462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D91AAFE-50D0-4FDD-BAC8-06877B5C0F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2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569"/>
    </mc:Choice>
    <mc:Fallback xmlns="">
      <p:transition spd="slow" advTm="455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CCFFB-E569-4858-93C1-E55081B0E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Understanding – Outlier Detection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F08DAC-1189-417C-88B3-96F2394883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6161" y="1610001"/>
            <a:ext cx="4065588" cy="4552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Outliers </a:t>
            </a:r>
          </a:p>
          <a:p>
            <a:r>
              <a:rPr lang="en-US" sz="1800" dirty="0"/>
              <a:t>Highly affected</a:t>
            </a:r>
          </a:p>
          <a:p>
            <a:r>
              <a:rPr lang="en-US" sz="1800" dirty="0"/>
              <a:t>Valid values were retained</a:t>
            </a:r>
          </a:p>
          <a:p>
            <a:pPr marL="0" indent="0">
              <a:buNone/>
            </a:pPr>
            <a:r>
              <a:rPr lang="en-US" sz="1800" dirty="0"/>
              <a:t> </a:t>
            </a:r>
          </a:p>
        </p:txBody>
      </p:sp>
      <p:pic>
        <p:nvPicPr>
          <p:cNvPr id="7" name="Picture 6" descr="A picture containing person, indoor, window, table&#10;&#10;Description automatically generated">
            <a:extLst>
              <a:ext uri="{FF2B5EF4-FFF2-40B4-BE49-F238E27FC236}">
                <a16:creationId xmlns:a16="http://schemas.microsoft.com/office/drawing/2014/main" id="{552BD814-A185-43FE-8BB8-3C73CF04A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9608" y="2828510"/>
            <a:ext cx="2819400" cy="3171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F3870E-C609-436C-8BF9-B88B107CA2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0221" y="1449100"/>
            <a:ext cx="6675698" cy="44276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F4C6E6D1-DA14-4F0A-8756-28815AAF33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243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165"/>
    </mc:Choice>
    <mc:Fallback>
      <p:transition spd="slow" advTm="411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CCFFB-E569-4858-93C1-E55081B0E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Understanding – Missingness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F08DAC-1189-417C-88B3-96F2394883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6161" y="1610001"/>
            <a:ext cx="4065588" cy="4552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Missing Data</a:t>
            </a:r>
          </a:p>
          <a:p>
            <a:r>
              <a:rPr lang="en-US" sz="1600" dirty="0"/>
              <a:t>Charge Off Date</a:t>
            </a:r>
          </a:p>
          <a:p>
            <a:pPr lvl="1"/>
            <a:r>
              <a:rPr lang="en-US" sz="1600" dirty="0"/>
              <a:t>Removed </a:t>
            </a:r>
          </a:p>
          <a:p>
            <a:r>
              <a:rPr lang="en-US" sz="1600" dirty="0"/>
              <a:t>Retained the few remaining</a:t>
            </a:r>
          </a:p>
          <a:p>
            <a:pPr marL="0" indent="0">
              <a:buNone/>
            </a:pPr>
            <a:r>
              <a:rPr lang="en-US" sz="18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55AF7-51D6-430D-ACF2-1368DE4B3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0221" y="1404904"/>
            <a:ext cx="6675698" cy="44276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C23D82-008D-4B87-A482-52B9A389C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5556" y="3089427"/>
            <a:ext cx="2635328" cy="2907437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CFBF17D-2328-4D51-A3D4-A6E6DEAFF2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82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642"/>
    </mc:Choice>
    <mc:Fallback>
      <p:transition spd="slow" advTm="48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8" y="1016000"/>
            <a:ext cx="5272764" cy="827243"/>
          </a:xfrm>
        </p:spPr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6EB617-E017-4B26-9576-8578E9489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2123419"/>
            <a:ext cx="5272764" cy="40465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Cleansing</a:t>
            </a:r>
            <a:endParaRPr lang="en-US" sz="1600" dirty="0"/>
          </a:p>
          <a:p>
            <a:r>
              <a:rPr lang="en-US" sz="1600" dirty="0"/>
              <a:t>Time consuming</a:t>
            </a:r>
          </a:p>
          <a:p>
            <a:r>
              <a:rPr lang="en-US" sz="1600" dirty="0"/>
              <a:t>Converting data types</a:t>
            </a:r>
          </a:p>
          <a:p>
            <a:r>
              <a:rPr lang="en-US" sz="1600" dirty="0"/>
              <a:t>Loan removal</a:t>
            </a:r>
          </a:p>
          <a:p>
            <a:pPr lvl="1"/>
            <a:r>
              <a:rPr lang="en-US" sz="1600" dirty="0"/>
              <a:t>SBA loan amount was over 3,750,000</a:t>
            </a:r>
          </a:p>
          <a:p>
            <a:r>
              <a:rPr lang="en-US" sz="1600" dirty="0"/>
              <a:t>Feature creation</a:t>
            </a:r>
          </a:p>
          <a:p>
            <a:pPr lvl="1"/>
            <a:r>
              <a:rPr lang="en-US" sz="1600" dirty="0"/>
              <a:t>Loan repayment </a:t>
            </a:r>
          </a:p>
          <a:p>
            <a:pPr lvl="2"/>
            <a:r>
              <a:rPr lang="en-US" dirty="0"/>
              <a:t>Binary</a:t>
            </a:r>
          </a:p>
          <a:p>
            <a:pPr lvl="1"/>
            <a:r>
              <a:rPr lang="en-US" sz="1600" dirty="0"/>
              <a:t>Month of loan was used </a:t>
            </a:r>
          </a:p>
          <a:p>
            <a:pPr lvl="2"/>
            <a:r>
              <a:rPr lang="en-US" dirty="0"/>
              <a:t>Seasonal or Cyclical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8</a:t>
            </a:fld>
            <a:endParaRPr lang="en-US" dirty="0"/>
          </a:p>
        </p:txBody>
      </p:sp>
      <p:pic>
        <p:nvPicPr>
          <p:cNvPr id="11" name="Picture Placeholder 10" descr="A picture containing person, outdoor, sky, person&#10;&#10;Description automatically generated">
            <a:extLst>
              <a:ext uri="{FF2B5EF4-FFF2-40B4-BE49-F238E27FC236}">
                <a16:creationId xmlns:a16="http://schemas.microsoft.com/office/drawing/2014/main" id="{BBB2A981-4258-419C-A027-92B85B0549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3094" r="13094"/>
          <a:stretch>
            <a:fillRect/>
          </a:stretch>
        </p:blipFill>
        <p:spPr/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1F9C399-960E-4820-89D9-B8505FE45F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179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792"/>
    </mc:Choice>
    <mc:Fallback>
      <p:transition spd="slow" advTm="837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8" y="1016000"/>
            <a:ext cx="5272764" cy="827243"/>
          </a:xfrm>
        </p:spPr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6EB617-E017-4B26-9576-8578E9489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2123419"/>
            <a:ext cx="5272764" cy="40465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Encoding</a:t>
            </a:r>
            <a:endParaRPr lang="en-US" sz="1600" dirty="0"/>
          </a:p>
          <a:p>
            <a:r>
              <a:rPr lang="en-US" sz="1600" dirty="0"/>
              <a:t>Why?</a:t>
            </a:r>
          </a:p>
          <a:p>
            <a:pPr lvl="1"/>
            <a:r>
              <a:rPr lang="en-US" sz="1600" dirty="0"/>
              <a:t>Models use numbers</a:t>
            </a:r>
          </a:p>
          <a:p>
            <a:pPr lvl="1"/>
            <a:r>
              <a:rPr lang="en-US" sz="1600" dirty="0"/>
              <a:t>One-hot example: color field with red, green &amp; blue</a:t>
            </a:r>
          </a:p>
          <a:p>
            <a:pPr lvl="1"/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Encoding used </a:t>
            </a:r>
          </a:p>
          <a:p>
            <a:pPr lvl="1"/>
            <a:r>
              <a:rPr lang="en-US" sz="1600" dirty="0"/>
              <a:t>One-hot encoding for month and business setting</a:t>
            </a:r>
          </a:p>
          <a:p>
            <a:pPr lvl="2"/>
            <a:r>
              <a:rPr lang="en-US" dirty="0"/>
              <a:t>Categorical</a:t>
            </a:r>
          </a:p>
          <a:p>
            <a:pPr lvl="1"/>
            <a:r>
              <a:rPr lang="en-US" sz="1600" dirty="0"/>
              <a:t>Binary Encoding for individual bank and franchise</a:t>
            </a:r>
          </a:p>
          <a:p>
            <a:pPr lvl="2"/>
            <a:r>
              <a:rPr lang="en-US" dirty="0"/>
              <a:t>High Cardinality</a:t>
            </a:r>
          </a:p>
          <a:p>
            <a:pPr lvl="2"/>
            <a:r>
              <a:rPr lang="en-US" dirty="0"/>
              <a:t>More Complex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/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Picture Placeholder 7" descr="A picture containing person, table, person, indoor&#10;&#10;Description automatically generated">
            <a:extLst>
              <a:ext uri="{FF2B5EF4-FFF2-40B4-BE49-F238E27FC236}">
                <a16:creationId xmlns:a16="http://schemas.microsoft.com/office/drawing/2014/main" id="{96A9CAC6-1719-458B-864E-EA45A9ACF56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2976" r="12976"/>
          <a:stretch>
            <a:fillRect/>
          </a:stretch>
        </p:blipFill>
        <p:spPr/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2412DAB-EA09-4E1C-B6F8-22449ADFEA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817402"/>
              </p:ext>
            </p:extLst>
          </p:nvPr>
        </p:nvGraphicFramePr>
        <p:xfrm>
          <a:off x="7865838" y="3505200"/>
          <a:ext cx="2568575" cy="685800"/>
        </p:xfrm>
        <a:graphic>
          <a:graphicData uri="http://schemas.openxmlformats.org/drawingml/2006/table">
            <a:tbl>
              <a:tblPr firstRow="1" firstCol="1" bandRow="1"/>
              <a:tblGrid>
                <a:gridCol w="796925">
                  <a:extLst>
                    <a:ext uri="{9D8B030D-6E8A-4147-A177-3AD203B41FA5}">
                      <a16:colId xmlns:a16="http://schemas.microsoft.com/office/drawing/2014/main" val="730225415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497819160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656364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Color_Red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Color_Green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Color_Blue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8041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361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13183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7384180"/>
                  </a:ext>
                </a:extLst>
              </a:tr>
            </a:tbl>
          </a:graphicData>
        </a:graphic>
      </p:graphicFrame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040105F3-1D45-401F-AD34-C342545074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43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297"/>
    </mc:Choice>
    <mc:Fallback xmlns="">
      <p:transition spd="slow" advTm="1352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MSFT_Color_1">
      <a:dk1>
        <a:srgbClr val="32363F"/>
      </a:dk1>
      <a:lt1>
        <a:sysClr val="window" lastClr="FFFFFF"/>
      </a:lt1>
      <a:dk2>
        <a:srgbClr val="313C41"/>
      </a:dk2>
      <a:lt2>
        <a:srgbClr val="FFFFFF"/>
      </a:lt2>
      <a:accent1>
        <a:srgbClr val="2C85AE"/>
      </a:accent1>
      <a:accent2>
        <a:srgbClr val="5E5CA2"/>
      </a:accent2>
      <a:accent3>
        <a:srgbClr val="5268A5"/>
      </a:accent3>
      <a:accent4>
        <a:srgbClr val="4276AA"/>
      </a:accent4>
      <a:accent5>
        <a:srgbClr val="1891AB"/>
      </a:accent5>
      <a:accent6>
        <a:srgbClr val="00A09D"/>
      </a:accent6>
      <a:hlink>
        <a:srgbClr val="2C85AE"/>
      </a:hlink>
      <a:folHlink>
        <a:srgbClr val="00A09D"/>
      </a:folHlink>
    </a:clrScheme>
    <a:fontScheme name="MSFT_Fon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 title goes here" id="{A4715F0E-2373-46DF-8650-9CD6D2E73FF4}" vid="{7AE24D49-249C-4823-B15D-D301F3E633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 bold block presentation</Template>
  <TotalTime>1670</TotalTime>
  <Words>542</Words>
  <Application>Microsoft Office PowerPoint</Application>
  <PresentationFormat>Widescreen</PresentationFormat>
  <Paragraphs>198</Paragraphs>
  <Slides>17</Slides>
  <Notes>0</Notes>
  <HiddenSlides>0</HiddenSlides>
  <MMClips>17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Small Business Administration Loan Data</vt:lpstr>
      <vt:lpstr>SBA Loan Data</vt:lpstr>
      <vt:lpstr>Data Summary</vt:lpstr>
      <vt:lpstr>Why this matters</vt:lpstr>
      <vt:lpstr>Data Understanding – Distribution</vt:lpstr>
      <vt:lpstr>Data Understanding – Outlier Detection</vt:lpstr>
      <vt:lpstr>Data Understanding – Missingness</vt:lpstr>
      <vt:lpstr>Data Preparation</vt:lpstr>
      <vt:lpstr>Data Preparation</vt:lpstr>
      <vt:lpstr>Model Creation - A Decision Point</vt:lpstr>
      <vt:lpstr>Model Preparation</vt:lpstr>
      <vt:lpstr>Model Creation – Classification Model</vt:lpstr>
      <vt:lpstr>Model Creation – Regression Model</vt:lpstr>
      <vt:lpstr>Model Evaluation - Classification</vt:lpstr>
      <vt:lpstr>Model Evaluation - Regression</vt:lpstr>
      <vt:lpstr>Deployment &amp; Conclusions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</dc:title>
  <dc:creator>Sam Loyd</dc:creator>
  <cp:lastModifiedBy>Sam Loyd</cp:lastModifiedBy>
  <cp:revision>112</cp:revision>
  <dcterms:created xsi:type="dcterms:W3CDTF">2020-10-30T20:08:21Z</dcterms:created>
  <dcterms:modified xsi:type="dcterms:W3CDTF">2020-11-18T00:22:18Z</dcterms:modified>
</cp:coreProperties>
</file>